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8" r:id="rId4"/>
    <p:sldId id="273" r:id="rId5"/>
    <p:sldId id="257" r:id="rId6"/>
    <p:sldId id="270" r:id="rId7"/>
    <p:sldId id="259" r:id="rId8"/>
    <p:sldId id="271" r:id="rId9"/>
    <p:sldId id="278" r:id="rId10"/>
    <p:sldId id="274" r:id="rId11"/>
    <p:sldId id="277" r:id="rId12"/>
    <p:sldId id="260" r:id="rId13"/>
    <p:sldId id="265" r:id="rId14"/>
    <p:sldId id="272" r:id="rId15"/>
    <p:sldId id="266" r:id="rId16"/>
    <p:sldId id="279" r:id="rId17"/>
    <p:sldId id="261" r:id="rId18"/>
    <p:sldId id="280" r:id="rId19"/>
    <p:sldId id="264" r:id="rId20"/>
    <p:sldId id="282" r:id="rId21"/>
    <p:sldId id="263" r:id="rId22"/>
    <p:sldId id="283" r:id="rId23"/>
    <p:sldId id="276" r:id="rId24"/>
    <p:sldId id="262" r:id="rId25"/>
    <p:sldId id="267" r:id="rId26"/>
    <p:sldId id="275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9" autoAdjust="0"/>
    <p:restoredTop sz="72377" autoAdjust="0"/>
  </p:normalViewPr>
  <p:slideViewPr>
    <p:cSldViewPr snapToGrid="0">
      <p:cViewPr varScale="1">
        <p:scale>
          <a:sx n="84" d="100"/>
          <a:sy n="84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E94E-9675-4FB7-A818-0C4668AA2B50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D981-27B9-4A1C-8886-A052011FB3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19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80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65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949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46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416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96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49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37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207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13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96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66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17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0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D981-27B9-4A1C-8886-A052011FB3CE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125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1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99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6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2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49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6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0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0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8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80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7BCE-D2F5-436D-A4AA-1BBF1BB31446}" type="datetimeFigureOut">
              <a:rPr lang="sk-SK" smtClean="0"/>
              <a:t>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AB7F-DC4A-4139-992C-25F4763B3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1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85" y="0"/>
            <a:ext cx="9545215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6785" y="497008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>
                <a:solidFill>
                  <a:schemeClr val="bg1"/>
                </a:solidFill>
              </a:rPr>
              <a:t>Ing. Róbert Chovanculiak, </a:t>
            </a:r>
            <a:r>
              <a:rPr lang="sk-SK" sz="2800" dirty="0" err="1" smtClean="0">
                <a:solidFill>
                  <a:schemeClr val="bg1"/>
                </a:solidFill>
              </a:rPr>
              <a:t>Ph.D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sk-SK" sz="2800" dirty="0" smtClean="0">
                <a:solidFill>
                  <a:schemeClr val="bg1"/>
                </a:solidFill>
              </a:rPr>
              <a:t>INESS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0" y="-29544"/>
            <a:ext cx="3372324" cy="688754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062" y="781050"/>
            <a:ext cx="19335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50825"/>
            <a:ext cx="11163300" cy="6073775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To nie je </a:t>
            </a:r>
            <a:r>
              <a:rPr lang="sk-SK" b="1" dirty="0" err="1" smtClean="0">
                <a:solidFill>
                  <a:srgbClr val="FF0000"/>
                </a:solidFill>
              </a:rPr>
              <a:t>bug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ale </a:t>
            </a:r>
            <a:r>
              <a:rPr lang="sk-SK" b="1" dirty="0" smtClean="0">
                <a:solidFill>
                  <a:srgbClr val="FF0000"/>
                </a:solidFill>
              </a:rPr>
              <a:t>feature </a:t>
            </a:r>
            <a:r>
              <a:rPr lang="sk-SK" b="1" dirty="0" smtClean="0"/>
              <a:t>centralizovaného </a:t>
            </a:r>
            <a:r>
              <a:rPr lang="sk-SK" b="1" dirty="0" smtClean="0"/>
              <a:t>školstva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84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650" y="-161798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Existuje aj alternatíva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Výsledok vyhľadávania obrázkov pre dopyt decentralised vs centralized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91" y="1163764"/>
            <a:ext cx="6665409" cy="54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0" y="90488"/>
            <a:ext cx="11067119" cy="64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7937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Príprava reformy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7700" y="1333500"/>
            <a:ext cx="11049000" cy="647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 smtClean="0"/>
              <a:t>Centralizovaný prístup	            	Decentralizovaný prístup</a:t>
            </a:r>
            <a:endParaRPr lang="sk-SK" sz="32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47700" y="2571746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Trvá dekády</a:t>
            </a:r>
          </a:p>
          <a:p>
            <a:endParaRPr lang="sk-SK" dirty="0" smtClean="0"/>
          </a:p>
          <a:p>
            <a:r>
              <a:rPr lang="sk-SK" dirty="0" smtClean="0"/>
              <a:t>Celospoločenská diskusia</a:t>
            </a:r>
          </a:p>
          <a:p>
            <a:endParaRPr lang="sk-SK" dirty="0" smtClean="0"/>
          </a:p>
          <a:p>
            <a:r>
              <a:rPr lang="sk-SK" dirty="0" smtClean="0"/>
              <a:t>Politický cyklus</a:t>
            </a:r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105650" y="2571742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Trvá mesiace, roky</a:t>
            </a:r>
          </a:p>
          <a:p>
            <a:endParaRPr lang="sk-SK" dirty="0"/>
          </a:p>
          <a:p>
            <a:r>
              <a:rPr lang="sk-SK" dirty="0" smtClean="0"/>
              <a:t>Malá skupina ľudí</a:t>
            </a:r>
          </a:p>
          <a:p>
            <a:endParaRPr lang="sk-SK" dirty="0"/>
          </a:p>
          <a:p>
            <a:r>
              <a:rPr lang="sk-SK" dirty="0" smtClean="0"/>
              <a:t>Žiadny politický cyklus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3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667000"/>
            <a:ext cx="4610100" cy="21336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62" y="0"/>
            <a:ext cx="4638675" cy="2667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087" y="4800600"/>
            <a:ext cx="4638675" cy="1209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087" y="6010275"/>
            <a:ext cx="46196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80171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Priebeh reformy</a:t>
            </a:r>
            <a:endParaRPr lang="sk-SK" b="1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47700" y="1333500"/>
            <a:ext cx="11049000" cy="647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 smtClean="0"/>
              <a:t>Centralizovaný prístup	            	Decentralizovaný prístup</a:t>
            </a:r>
            <a:endParaRPr lang="sk-SK" sz="3200" b="1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7700" y="2571741"/>
            <a:ext cx="516255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J</a:t>
            </a:r>
            <a:r>
              <a:rPr lang="sk-SK" dirty="0" smtClean="0"/>
              <a:t>edná reforma v jednom čase</a:t>
            </a:r>
          </a:p>
          <a:p>
            <a:endParaRPr lang="sk-SK" dirty="0"/>
          </a:p>
          <a:p>
            <a:r>
              <a:rPr lang="sk-SK" dirty="0" smtClean="0"/>
              <a:t>Sériová konkurencia</a:t>
            </a:r>
          </a:p>
          <a:p>
            <a:endParaRPr lang="sk-SK" dirty="0"/>
          </a:p>
          <a:p>
            <a:r>
              <a:rPr lang="sk-SK" dirty="0" smtClean="0"/>
              <a:t>Chyba zasiahne celú spoločnosť</a:t>
            </a:r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7105650" y="2571742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Stovky reforiem </a:t>
            </a:r>
          </a:p>
          <a:p>
            <a:endParaRPr lang="sk-SK" dirty="0"/>
          </a:p>
          <a:p>
            <a:r>
              <a:rPr lang="sk-SK" dirty="0" smtClean="0"/>
              <a:t>Paralelná konkurencia</a:t>
            </a:r>
          </a:p>
          <a:p>
            <a:endParaRPr lang="sk-SK" dirty="0" smtClean="0"/>
          </a:p>
          <a:p>
            <a:r>
              <a:rPr lang="sk-SK" dirty="0" smtClean="0"/>
              <a:t>Chyby sú decentralizované a naprávané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4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1"/>
            <a:ext cx="10510708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80171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Spätná väzba</a:t>
            </a:r>
            <a:endParaRPr lang="sk-SK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47700" y="1333500"/>
            <a:ext cx="11049000" cy="64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200" b="1" dirty="0" smtClean="0"/>
              <a:t>Centralizovaný prístup	            	Decentralizovaný prístup</a:t>
            </a:r>
            <a:endParaRPr lang="sk-SK" sz="3200" b="1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47700" y="2571746"/>
            <a:ext cx="47244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Trvá roky, kým sa vyhodnotí</a:t>
            </a:r>
          </a:p>
          <a:p>
            <a:endParaRPr lang="sk-SK" dirty="0"/>
          </a:p>
          <a:p>
            <a:r>
              <a:rPr lang="sk-SK" dirty="0" smtClean="0"/>
              <a:t>Neexistuje jednoduchá interpretácia</a:t>
            </a:r>
          </a:p>
          <a:p>
            <a:endParaRPr lang="sk-SK" dirty="0"/>
          </a:p>
          <a:p>
            <a:r>
              <a:rPr lang="sk-SK" dirty="0" smtClean="0"/>
              <a:t>Kontroly inšpektorov</a:t>
            </a:r>
            <a:endParaRPr lang="sk-SK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105650" y="2571742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Rýchla a ľahko interpretovateľná</a:t>
            </a:r>
          </a:p>
          <a:p>
            <a:endParaRPr lang="sk-SK" dirty="0"/>
          </a:p>
          <a:p>
            <a:r>
              <a:rPr lang="sk-SK" dirty="0" smtClean="0"/>
              <a:t>(</a:t>
            </a:r>
            <a:r>
              <a:rPr lang="sk-SK" dirty="0" err="1"/>
              <a:t>N</a:t>
            </a:r>
            <a:r>
              <a:rPr lang="sk-SK" dirty="0" err="1" smtClean="0"/>
              <a:t>e</a:t>
            </a:r>
            <a:r>
              <a:rPr lang="sk-SK" dirty="0" smtClean="0"/>
              <a:t>)spokojnosť rodičov a detí</a:t>
            </a:r>
          </a:p>
          <a:p>
            <a:endParaRPr lang="sk-SK" dirty="0" smtClean="0"/>
          </a:p>
          <a:p>
            <a:r>
              <a:rPr lang="sk-SK" dirty="0" smtClean="0"/>
              <a:t>Rýchla imitácia správnych riešení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2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Fínska lekcia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63" y="1690688"/>
            <a:ext cx="8240073" cy="52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80171"/>
            <a:ext cx="10515600" cy="1325563"/>
          </a:xfrm>
        </p:spPr>
        <p:txBody>
          <a:bodyPr/>
          <a:lstStyle/>
          <a:p>
            <a:pPr algn="ctr"/>
            <a:r>
              <a:rPr lang="sk-SK" b="1" dirty="0"/>
              <a:t>Aktéri reformy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47700" y="1333500"/>
            <a:ext cx="11049000" cy="64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200" b="1" dirty="0" smtClean="0"/>
              <a:t>Centralizovaný prístup	            	Decentralizovaný prístup</a:t>
            </a:r>
            <a:endParaRPr lang="sk-SK" sz="3200" b="1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47700" y="2571746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Nikto nie je zodpovedný</a:t>
            </a:r>
          </a:p>
          <a:p>
            <a:endParaRPr lang="sk-SK" dirty="0"/>
          </a:p>
          <a:p>
            <a:r>
              <a:rPr lang="sk-SK" dirty="0" smtClean="0"/>
              <a:t>Nikto nenesie náklady a výnosy</a:t>
            </a:r>
          </a:p>
          <a:p>
            <a:endParaRPr lang="sk-SK" dirty="0"/>
          </a:p>
          <a:p>
            <a:r>
              <a:rPr lang="sk-SK" dirty="0" smtClean="0"/>
              <a:t>Voliči sú bez motivácie</a:t>
            </a:r>
            <a:endParaRPr lang="sk-SK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7105650" y="2571742"/>
            <a:ext cx="4381500" cy="3486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Existuje „vlastník“</a:t>
            </a:r>
          </a:p>
          <a:p>
            <a:endParaRPr lang="sk-SK" dirty="0"/>
          </a:p>
          <a:p>
            <a:r>
              <a:rPr lang="sk-SK" dirty="0" smtClean="0"/>
              <a:t>Náklady a výnosy dopadajú na konkrétnych ľudí</a:t>
            </a:r>
          </a:p>
          <a:p>
            <a:endParaRPr lang="sk-SK" dirty="0"/>
          </a:p>
          <a:p>
            <a:r>
              <a:rPr lang="sk-SK" dirty="0" smtClean="0"/>
              <a:t>Zákazníci majú motiváciu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22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5145" y="-33251"/>
            <a:ext cx="10515600" cy="1325563"/>
          </a:xfrm>
        </p:spPr>
        <p:txBody>
          <a:bodyPr/>
          <a:lstStyle/>
          <a:p>
            <a:r>
              <a:rPr lang="sk-SK" b="1" dirty="0" smtClean="0"/>
              <a:t>Doba sa mení rýchlo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igital Age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896"/>
            <a:ext cx="10540539" cy="59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500" y="263525"/>
            <a:ext cx="1129665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„</a:t>
            </a:r>
            <a:r>
              <a:rPr lang="sk-SK" i="1" dirty="0" smtClean="0"/>
              <a:t>Ja </a:t>
            </a:r>
            <a:r>
              <a:rPr lang="sk-SK" i="1" dirty="0"/>
              <a:t>sa pýtam, čo má chudák minister [školstva, </a:t>
            </a:r>
            <a:r>
              <a:rPr lang="sk-SK" i="1" dirty="0" err="1"/>
              <a:t>Plavčan</a:t>
            </a:r>
            <a:r>
              <a:rPr lang="sk-SK" i="1" dirty="0"/>
              <a:t>, pozn. </a:t>
            </a:r>
            <a:r>
              <a:rPr lang="sk-SK" i="1" dirty="0" err="1"/>
              <a:t>ed</a:t>
            </a:r>
            <a:r>
              <a:rPr lang="sk-SK" i="1" dirty="0"/>
              <a:t>.] s tým, že naše deti v PISA </a:t>
            </a:r>
            <a:r>
              <a:rPr lang="sk-SK" i="1" dirty="0" smtClean="0"/>
              <a:t>testoch </a:t>
            </a:r>
            <a:r>
              <a:rPr lang="pt-BR" i="1" dirty="0" smtClean="0"/>
              <a:t>vykazujú</a:t>
            </a:r>
            <a:r>
              <a:rPr lang="pt-BR" i="1" dirty="0"/>
              <a:t>, že nevedia pochopiť čítaný text? Čo s tým má minister</a:t>
            </a:r>
            <a:r>
              <a:rPr lang="pt-BR" i="1" dirty="0" smtClean="0"/>
              <a:t>?</a:t>
            </a:r>
            <a:r>
              <a:rPr lang="sk-SK" dirty="0" smtClean="0"/>
              <a:t>“  Peter </a:t>
            </a:r>
            <a:r>
              <a:rPr lang="sk-SK" dirty="0" err="1"/>
              <a:t>Pellegrini</a:t>
            </a:r>
            <a:r>
              <a:rPr lang="sk-SK" dirty="0"/>
              <a:t> (Smer-SD),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9" y="1871662"/>
            <a:ext cx="9001755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Čo je potrebné zmeniť u nás</a:t>
            </a:r>
            <a:r>
              <a:rPr lang="sk-SK" b="1" dirty="0" smtClean="0"/>
              <a:t>?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Zdobrovoľniť</a:t>
            </a:r>
            <a:r>
              <a:rPr lang="sk-SK" dirty="0" smtClean="0"/>
              <a:t> vzdelávacie programy a rámce vzdelávania</a:t>
            </a:r>
          </a:p>
          <a:p>
            <a:endParaRPr lang="sk-SK" dirty="0"/>
          </a:p>
          <a:p>
            <a:r>
              <a:rPr lang="sk-SK" dirty="0" smtClean="0"/>
              <a:t>Ak kontrolovať, tak </a:t>
            </a:r>
            <a:r>
              <a:rPr lang="sk-SK" i="1" dirty="0" smtClean="0"/>
              <a:t>ex post </a:t>
            </a:r>
            <a:r>
              <a:rPr lang="sk-SK" dirty="0" smtClean="0"/>
              <a:t>minimálny štandard</a:t>
            </a:r>
          </a:p>
          <a:p>
            <a:endParaRPr lang="sk-SK" dirty="0"/>
          </a:p>
          <a:p>
            <a:r>
              <a:rPr lang="sk-SK" dirty="0" smtClean="0"/>
              <a:t>Zavedenie vzdelávacích poukážok </a:t>
            </a:r>
          </a:p>
          <a:p>
            <a:endParaRPr lang="sk-SK" dirty="0"/>
          </a:p>
          <a:p>
            <a:r>
              <a:rPr lang="sk-SK" dirty="0" smtClean="0"/>
              <a:t>Prehodnotiť vzťah zriaďovateľ – riaditeľ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68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3864" y="1113491"/>
            <a:ext cx="5780777" cy="115439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308769"/>
            <a:ext cx="6016194" cy="21494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" y="2622120"/>
            <a:ext cx="8036721" cy="178593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556" y="3994027"/>
            <a:ext cx="7458917" cy="16545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2" y="5175614"/>
            <a:ext cx="6059553" cy="17575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2" y="4184387"/>
            <a:ext cx="44100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50624"/>
            <a:ext cx="10515600" cy="1325563"/>
          </a:xfrm>
        </p:spPr>
        <p:txBody>
          <a:bodyPr/>
          <a:lstStyle/>
          <a:p>
            <a:pPr algn="ctr"/>
            <a:r>
              <a:rPr lang="sk-SK" b="1" dirty="0" err="1" smtClean="0"/>
              <a:t>Pisa</a:t>
            </a:r>
            <a:r>
              <a:rPr lang="sk-SK" b="1" dirty="0" smtClean="0"/>
              <a:t> testovanie 2015: prírodné vedy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3" y="1291011"/>
            <a:ext cx="9617527" cy="5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" y="267283"/>
            <a:ext cx="11634962" cy="1281445"/>
          </a:xfrm>
        </p:spPr>
        <p:txBody>
          <a:bodyPr>
            <a:noAutofit/>
          </a:bodyPr>
          <a:lstStyle/>
          <a:p>
            <a:r>
              <a:rPr lang="en-US" sz="2800" b="1" dirty="0"/>
              <a:t>Coulson, A.J. 2009 “Comparing Public, Private, and Market Schools: The International Evidence”, [in:] Journal </a:t>
            </a:r>
            <a:r>
              <a:rPr lang="en-US" sz="2800" b="1" dirty="0" smtClean="0"/>
              <a:t>of</a:t>
            </a:r>
            <a:r>
              <a:rPr lang="sk-SK" sz="2800" b="1" dirty="0" smtClean="0"/>
              <a:t> </a:t>
            </a:r>
            <a:r>
              <a:rPr lang="en-US" sz="2800" b="1" dirty="0" smtClean="0"/>
              <a:t>School </a:t>
            </a:r>
            <a:r>
              <a:rPr lang="en-US" sz="2800" b="1" dirty="0"/>
              <a:t>Choice, 3, pp. 31–54.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9560" y="1548728"/>
            <a:ext cx="10515600" cy="4351338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773" y="1592846"/>
            <a:ext cx="6937698" cy="52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27" y="0"/>
            <a:ext cx="4405746" cy="68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Zhrnutie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/>
              <a:t>Riešením nie je prísť s reformou, ktorá lepšie nadefinuje obsah a formu vzdelávania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3200" dirty="0" smtClean="0"/>
              <a:t>Riešenie je prísť s reformou, ktorá umožní neustálu adaptáciu vzdelávania na meniace sa prostredie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39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/>
              <a:t>Školstvo sa príliš rýchlo nemení</a:t>
            </a:r>
            <a:endParaRPr lang="sk-SK" b="1" dirty="0"/>
          </a:p>
        </p:txBody>
      </p:sp>
      <p:pic>
        <p:nvPicPr>
          <p:cNvPr id="2050" name="Picture 2" descr="Výsledok vyhľadávania obrázkov pre dopyt old style schoo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05580"/>
            <a:ext cx="9915525" cy="62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50 rokov reforiem školstva v SR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08204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Ďalší rozvoj československej výchovno-vzdelávacej sústavy (1976)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sz="3200" b="1" dirty="0" smtClean="0"/>
              <a:t>Z</a:t>
            </a:r>
            <a:r>
              <a:rPr lang="pt-BR" sz="3200" b="1" dirty="0" smtClean="0"/>
              <a:t>ákon o sústave základných</a:t>
            </a:r>
            <a:r>
              <a:rPr lang="sk-SK" sz="3200" b="1" dirty="0" smtClean="0"/>
              <a:t> a stredných škôl</a:t>
            </a:r>
            <a:r>
              <a:rPr lang="pt-BR" sz="3200" b="1" dirty="0" smtClean="0"/>
              <a:t> </a:t>
            </a:r>
            <a:r>
              <a:rPr lang="sk-SK" sz="3200" b="1" dirty="0" smtClean="0"/>
              <a:t>(1984)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Duch školy (1990)</a:t>
            </a:r>
          </a:p>
          <a:p>
            <a:pPr marL="0" indent="0">
              <a:buNone/>
            </a:pPr>
            <a:r>
              <a:rPr lang="sk-SK" dirty="0" smtClean="0"/>
              <a:t>Projekt Konštantín (1994) </a:t>
            </a:r>
          </a:p>
          <a:p>
            <a:pPr marL="0" indent="0">
              <a:buNone/>
            </a:pPr>
            <a:r>
              <a:rPr lang="sk-SK" dirty="0" smtClean="0"/>
              <a:t>Milénium (2000)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pt-BR" sz="3200" b="1" dirty="0" smtClean="0"/>
              <a:t>Zákon</a:t>
            </a:r>
            <a:r>
              <a:rPr lang="sk-SK" sz="3200" b="1" dirty="0" smtClean="0"/>
              <a:t> o </a:t>
            </a:r>
            <a:r>
              <a:rPr lang="pt-BR" sz="3200" b="1" dirty="0" smtClean="0"/>
              <a:t>výchove a vzdelávaní</a:t>
            </a:r>
            <a:r>
              <a:rPr lang="sk-SK" sz="3200" b="1" dirty="0" smtClean="0"/>
              <a:t> (2008)</a:t>
            </a:r>
          </a:p>
          <a:p>
            <a:endParaRPr lang="sk-SK" sz="3200" b="1" dirty="0" smtClean="0"/>
          </a:p>
          <a:p>
            <a:pPr marL="0" indent="0">
              <a:buNone/>
            </a:pPr>
            <a:r>
              <a:rPr lang="sk-SK" dirty="0" smtClean="0"/>
              <a:t>Učiace sa Slovensko (2017)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82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0"/>
            <a:ext cx="11734799" cy="1460500"/>
          </a:xfrm>
        </p:spPr>
        <p:txBody>
          <a:bodyPr/>
          <a:lstStyle/>
          <a:p>
            <a:pPr algn="ctr"/>
            <a:r>
              <a:rPr lang="sk-SK" b="1" dirty="0" smtClean="0"/>
              <a:t>Takto dnes generujeme obsah vzdelávania:</a:t>
            </a:r>
            <a:endParaRPr lang="sk-SK" b="1" dirty="0"/>
          </a:p>
        </p:txBody>
      </p:sp>
      <p:pic>
        <p:nvPicPr>
          <p:cNvPr id="4098" name="Picture 2" descr="Výsledok vyhľadávania obrázkov pre dopyt inovatívny štátny vzdelávací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28824"/>
            <a:ext cx="6191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inovatívny štátny vzdelávací pr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028824"/>
            <a:ext cx="6572249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Inovovaný štátny vzdelávací program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104" y="1538288"/>
            <a:ext cx="12319104" cy="463867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817870" y="4506594"/>
            <a:ext cx="2926080" cy="499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6" name="Ovál 5"/>
          <p:cNvSpPr/>
          <p:nvPr/>
        </p:nvSpPr>
        <p:spPr>
          <a:xfrm>
            <a:off x="-127104" y="4232275"/>
            <a:ext cx="6173574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662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515600" cy="132556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825625"/>
            <a:ext cx="10515600" cy="4351338"/>
          </a:xfrm>
        </p:spPr>
        <p:txBody>
          <a:bodyPr>
            <a:normAutofit/>
          </a:bodyPr>
          <a:lstStyle/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0"/>
            <a:ext cx="6686549" cy="69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Prečo robíme z detí 64 </a:t>
            </a:r>
            <a:r>
              <a:rPr lang="sk-SK" b="1" dirty="0" err="1" smtClean="0"/>
              <a:t>mb</a:t>
            </a:r>
            <a:r>
              <a:rPr lang="sk-SK" b="1" dirty="0" smtClean="0"/>
              <a:t> USB </a:t>
            </a:r>
            <a:r>
              <a:rPr lang="sk-SK" b="1" dirty="0" err="1" smtClean="0"/>
              <a:t>klúče</a:t>
            </a:r>
            <a:r>
              <a:rPr lang="sk-SK" b="1" dirty="0" smtClean="0"/>
              <a:t>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Výsledok vyhľadávania obrázkov pre dopyt usb kl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690688"/>
            <a:ext cx="8474075" cy="44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50" y="365125"/>
            <a:ext cx="11430000" cy="1325563"/>
          </a:xfrm>
        </p:spPr>
        <p:txBody>
          <a:bodyPr>
            <a:normAutofit/>
          </a:bodyPr>
          <a:lstStyle/>
          <a:p>
            <a:r>
              <a:rPr lang="sk-SK" sz="3600" dirty="0" smtClean="0"/>
              <a:t>Centrum pedagogického výskumu, Univerzita Komenského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9450" cy="4351338"/>
          </a:xfrm>
        </p:spPr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„</a:t>
            </a:r>
            <a:r>
              <a:rPr lang="sk-SK" i="1" dirty="0" smtClean="0"/>
              <a:t>Skutočnú </a:t>
            </a:r>
            <a:r>
              <a:rPr lang="sk-SK" i="1" dirty="0"/>
              <a:t>vnútornú motiváciu sme zistili len u 6,8 % detí</a:t>
            </a:r>
            <a:r>
              <a:rPr lang="sk-SK" dirty="0" smtClean="0"/>
              <a:t>.“ Martin Kuruc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30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385</Words>
  <Application>Microsoft Office PowerPoint</Application>
  <PresentationFormat>Širokouhlá</PresentationFormat>
  <Paragraphs>106</Paragraphs>
  <Slides>26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Motív Office</vt:lpstr>
      <vt:lpstr>Prezentácia programu PowerPoint</vt:lpstr>
      <vt:lpstr>Doba sa mení rýchlo </vt:lpstr>
      <vt:lpstr>Prezentácia programu PowerPoint</vt:lpstr>
      <vt:lpstr>50 rokov reforiem školstva v SR</vt:lpstr>
      <vt:lpstr>Takto dnes generujeme obsah vzdelávania:</vt:lpstr>
      <vt:lpstr>Inovovaný štátny vzdelávací program</vt:lpstr>
      <vt:lpstr>Prezentácia programu PowerPoint</vt:lpstr>
      <vt:lpstr>Prečo robíme z detí 64 mb USB klúče?</vt:lpstr>
      <vt:lpstr>Centrum pedagogického výskumu, Univerzita Komenského</vt:lpstr>
      <vt:lpstr>To nie je bug ale feature centralizovaného školstva</vt:lpstr>
      <vt:lpstr>Existuje aj alternatíva</vt:lpstr>
      <vt:lpstr>Prezentácia programu PowerPoint</vt:lpstr>
      <vt:lpstr>Príprava reformy</vt:lpstr>
      <vt:lpstr>Prezentácia programu PowerPoint</vt:lpstr>
      <vt:lpstr>Priebeh reformy</vt:lpstr>
      <vt:lpstr>Prezentácia programu PowerPoint</vt:lpstr>
      <vt:lpstr>Spätná väzba</vt:lpstr>
      <vt:lpstr>Fínska lekcia</vt:lpstr>
      <vt:lpstr>Aktéri reformy</vt:lpstr>
      <vt:lpstr>Prezentácia programu PowerPoint</vt:lpstr>
      <vt:lpstr>Čo je potrebné zmeniť u nás? </vt:lpstr>
      <vt:lpstr>Prezentácia programu PowerPoint</vt:lpstr>
      <vt:lpstr>Pisa testovanie 2015: prírodné vedy</vt:lpstr>
      <vt:lpstr>Coulson, A.J. 2009 “Comparing Public, Private, and Market Schools: The International Evidence”, [in:] Journal of School Choice, 3, pp. 31–54.</vt:lpstr>
      <vt:lpstr>Prezentácia programu PowerPoint</vt:lpstr>
      <vt:lpstr>Zhrnutie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Robert Chovanculiak</dc:creator>
  <cp:lastModifiedBy>Robert Chovanculiak</cp:lastModifiedBy>
  <cp:revision>46</cp:revision>
  <dcterms:created xsi:type="dcterms:W3CDTF">2018-01-30T10:18:03Z</dcterms:created>
  <dcterms:modified xsi:type="dcterms:W3CDTF">2018-02-01T12:15:09Z</dcterms:modified>
</cp:coreProperties>
</file>